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WyYfbzLLLT+Fije9JybmapDY8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RobotoMono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RobotoMono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RobotoMono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f624442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d6f624442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6f624442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d6f624442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6f6244423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6f6244423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6f624442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d6f624442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f624442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6f624442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6f624442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d6f624442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6f624442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d6f624442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scikit-learn.org/stable/modules/generated/sklearn.metrics.plot_confusion_matrix.html#sklearn.metrics.plot_confusion_matrix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Kdsp6soqA7o" TargetMode="External"/><Relationship Id="rId4" Type="http://schemas.openxmlformats.org/officeDocument/2006/relationships/hyperlink" Target="https://www.youtube.com/watch?v=VPZiJGNX4_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2012451" y="284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Evaluating classification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f6244423_0_17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EVALUATING A CLASSIFICATION MODEL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d6f6244423_0_17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d6f6244423_0_17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5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How we can evaluate the model?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Now we have labels instead of numbers!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can’t simply compare numbers.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76200" marR="76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f6244423_0_178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gd6f6244423_0_17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" name="Google Shape;234;gd6f6244423_0_178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35" name="Google Shape;235;gd6f6244423_0_178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d6f6244423_0_178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d6f6244423_0_178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d6f6244423_0_178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d6f6244423_0_178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d6f6244423_0_178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d6f6244423_0_178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d6f6244423_0_178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d6f6244423_0_178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d6f6244423_0_178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d6f6244423_0_178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d6f6244423_0_178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d6f6244423_0_178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d6f6244423_0_178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d6f6244423_0_178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d6f6244423_0_178"/>
          <p:cNvSpPr txBox="1"/>
          <p:nvPr/>
        </p:nvSpPr>
        <p:spPr>
          <a:xfrm>
            <a:off x="6492625" y="1905625"/>
            <a:ext cx="2158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display the confusion matrix using sklearn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plot_confusion_matrix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be aware that sklearn exchanges rows and columns!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6f6244423_0_199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d6f6244423_0_19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7" name="Google Shape;257;gd6f6244423_0_199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58" name="Google Shape;258;gd6f6244423_0_199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d6f6244423_0_199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d6f6244423_0_199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d6f6244423_0_199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d6f6244423_0_199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d6f6244423_0_199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d6f6244423_0_199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gd6f6244423_0_199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d6f6244423_0_199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gd6f6244423_0_199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d6f6244423_0_199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d6f6244423_0_199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d6f6244423_0_199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d6f6244423_0_199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d6f6244423_0_199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d6f6244423_0_199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d6f6244423_0_199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d6f6244423_0_199"/>
          <p:cNvSpPr txBox="1"/>
          <p:nvPr/>
        </p:nvSpPr>
        <p:spPr>
          <a:xfrm>
            <a:off x="6407950" y="1939525"/>
            <a:ext cx="1950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deemed to fail what kind of error do you prefer to make?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gd6f6244423_0_1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798" y="3014450"/>
            <a:ext cx="1575300" cy="1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6f6244423_0_224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gd6f6244423_0_22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3" name="Google Shape;283;gd6f6244423_0_224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284" name="Google Shape;284;gd6f6244423_0_224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d6f6244423_0_224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d6f6244423_0_224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d6f6244423_0_224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d6f6244423_0_224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d6f6244423_0_224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d6f6244423_0_224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d6f6244423_0_224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d6f6244423_0_224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gd6f6244423_0_224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d6f6244423_0_224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d6f6244423_0_224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d6f6244423_0_224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d6f6244423_0_224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d6f6244423_0_224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d6f6244423_0_224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d6f6244423_0_224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d6f6244423_0_2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0196" y="2063879"/>
            <a:ext cx="1130051" cy="11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d6f6244423_0_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2321" y="3323100"/>
            <a:ext cx="561850" cy="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6f6244423_0_2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8249" y="2013822"/>
            <a:ext cx="490051" cy="49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6f6244423_0_224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d6f6244423_0_224"/>
          <p:cNvSpPr txBox="1"/>
          <p:nvPr/>
        </p:nvSpPr>
        <p:spPr>
          <a:xfrm>
            <a:off x="5920975" y="34461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bank doesn’t want to have False Postive!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6f6244423_0_250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gd6f6244423_0_2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2" name="Google Shape;312;gd6f6244423_0_250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13" name="Google Shape;313;gd6f6244423_0_250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d6f6244423_0_250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d6f6244423_0_250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d6f6244423_0_250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d6f6244423_0_250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d6f6244423_0_250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d6f6244423_0_250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d6f6244423_0_250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d6f6244423_0_250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d6f6244423_0_250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d6f6244423_0_250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d6f6244423_0_250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d6f6244423_0_250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d6f6244423_0_250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d6f6244423_0_250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d6f6244423_0_250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d6f6244423_0_250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gd6f6244423_0_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8871" y="1977925"/>
            <a:ext cx="561850" cy="56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d6f6244423_0_2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27075" y="3374647"/>
            <a:ext cx="490051" cy="4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d6f6244423_0_2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7371" y="1883172"/>
            <a:ext cx="1050000" cy="14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d6f6244423_0_250"/>
          <p:cNvSpPr txBox="1"/>
          <p:nvPr/>
        </p:nvSpPr>
        <p:spPr>
          <a:xfrm>
            <a:off x="5844775" y="702975"/>
            <a:ext cx="258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Positive: will end to pay the loan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Negative: will not finish to pay the debt.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d6f6244423_0_250"/>
          <p:cNvSpPr txBox="1"/>
          <p:nvPr/>
        </p:nvSpPr>
        <p:spPr>
          <a:xfrm>
            <a:off x="6056400" y="3555475"/>
            <a:ext cx="258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You want to be classified as “positive”!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6f6244423_0_276"/>
          <p:cNvSpPr txBox="1"/>
          <p:nvPr/>
        </p:nvSpPr>
        <p:spPr>
          <a:xfrm>
            <a:off x="585600" y="6046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d6f6244423_0_27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1" name="Google Shape;341;gd6f6244423_0_276"/>
          <p:cNvGrpSpPr/>
          <p:nvPr/>
        </p:nvGrpSpPr>
        <p:grpSpPr>
          <a:xfrm>
            <a:off x="2664625" y="1900250"/>
            <a:ext cx="3094544" cy="2689500"/>
            <a:chOff x="2588425" y="1671650"/>
            <a:chExt cx="3094544" cy="2689500"/>
          </a:xfrm>
        </p:grpSpPr>
        <p:sp>
          <p:nvSpPr>
            <p:cNvPr id="342" name="Google Shape;342;gd6f6244423_0_276"/>
            <p:cNvSpPr txBox="1"/>
            <p:nvPr/>
          </p:nvSpPr>
          <p:spPr>
            <a:xfrm>
              <a:off x="2588425" y="1671650"/>
              <a:ext cx="3086100" cy="26895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d6f6244423_0_276"/>
            <p:cNvSpPr/>
            <p:nvPr/>
          </p:nvSpPr>
          <p:spPr>
            <a:xfrm>
              <a:off x="2603900" y="16716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d6f6244423_0_276"/>
            <p:cNvSpPr/>
            <p:nvPr/>
          </p:nvSpPr>
          <p:spPr>
            <a:xfrm>
              <a:off x="2603900" y="30432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d6f6244423_0_276"/>
            <p:cNvSpPr/>
            <p:nvPr/>
          </p:nvSpPr>
          <p:spPr>
            <a:xfrm>
              <a:off x="4171953" y="1671650"/>
              <a:ext cx="1500300" cy="1317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d6f6244423_0_276"/>
            <p:cNvSpPr/>
            <p:nvPr/>
          </p:nvSpPr>
          <p:spPr>
            <a:xfrm>
              <a:off x="4182669" y="3043250"/>
              <a:ext cx="1500300" cy="1317900"/>
            </a:xfrm>
            <a:prstGeom prst="rect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d6f6244423_0_276"/>
            <p:cNvSpPr txBox="1"/>
            <p:nvPr/>
          </p:nvSpPr>
          <p:spPr>
            <a:xfrm>
              <a:off x="30861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d6f6244423_0_276"/>
            <p:cNvSpPr txBox="1"/>
            <p:nvPr/>
          </p:nvSpPr>
          <p:spPr>
            <a:xfrm>
              <a:off x="4686300" y="21860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d6f6244423_0_276"/>
            <p:cNvSpPr txBox="1"/>
            <p:nvPr/>
          </p:nvSpPr>
          <p:spPr>
            <a:xfrm>
              <a:off x="30861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d6f6244423_0_276"/>
            <p:cNvSpPr txBox="1"/>
            <p:nvPr/>
          </p:nvSpPr>
          <p:spPr>
            <a:xfrm>
              <a:off x="4686300" y="3481400"/>
              <a:ext cx="428700" cy="3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1" name="Google Shape;351;gd6f6244423_0_276"/>
          <p:cNvSpPr txBox="1"/>
          <p:nvPr/>
        </p:nvSpPr>
        <p:spPr>
          <a:xfrm>
            <a:off x="3842150" y="1076325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d6f6244423_0_276"/>
          <p:cNvSpPr txBox="1"/>
          <p:nvPr/>
        </p:nvSpPr>
        <p:spPr>
          <a:xfrm rot="-5400000">
            <a:off x="718700" y="3095000"/>
            <a:ext cx="1575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d6f6244423_0_276"/>
          <p:cNvSpPr txBox="1"/>
          <p:nvPr/>
        </p:nvSpPr>
        <p:spPr>
          <a:xfrm>
            <a:off x="298967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d6f6244423_0_276"/>
          <p:cNvSpPr txBox="1"/>
          <p:nvPr/>
        </p:nvSpPr>
        <p:spPr>
          <a:xfrm>
            <a:off x="4417225" y="14399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d6f6244423_0_276"/>
          <p:cNvSpPr txBox="1"/>
          <p:nvPr/>
        </p:nvSpPr>
        <p:spPr>
          <a:xfrm rot="-5400000">
            <a:off x="1618075" y="24305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d6f6244423_0_276"/>
          <p:cNvSpPr txBox="1"/>
          <p:nvPr/>
        </p:nvSpPr>
        <p:spPr>
          <a:xfrm rot="-5400000">
            <a:off x="1597825" y="3649788"/>
            <a:ext cx="1050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d6f6244423_0_276"/>
          <p:cNvSpPr txBox="1"/>
          <p:nvPr/>
        </p:nvSpPr>
        <p:spPr>
          <a:xfrm>
            <a:off x="4350775" y="268110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d6f6244423_0_276"/>
          <p:cNvSpPr txBox="1"/>
          <p:nvPr/>
        </p:nvSpPr>
        <p:spPr>
          <a:xfrm>
            <a:off x="2856775" y="4032650"/>
            <a:ext cx="1182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II 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d6f6244423_0_276"/>
          <p:cNvSpPr txBox="1"/>
          <p:nvPr/>
        </p:nvSpPr>
        <p:spPr>
          <a:xfrm>
            <a:off x="5947175" y="18990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DC5FA"/>
                </a:solidFill>
                <a:latin typeface="Arial"/>
                <a:ea typeface="Arial"/>
                <a:cs typeface="Arial"/>
                <a:sym typeface="Arial"/>
              </a:rPr>
              <a:t>Accuracy = (TP+TN)/(TP+TN+FP+FN)</a:t>
            </a:r>
            <a:endParaRPr b="1" i="0" sz="1400" u="none" cap="none" strike="noStrike">
              <a:solidFill>
                <a:srgbClr val="2DC5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d6f6244423_0_276"/>
          <p:cNvSpPr txBox="1"/>
          <p:nvPr/>
        </p:nvSpPr>
        <p:spPr>
          <a:xfrm>
            <a:off x="5870975" y="2508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Precision = (TP)/(TP+FP)</a:t>
            </a:r>
            <a:endParaRPr b="1" i="0" sz="1400" u="none" cap="none" strike="noStrike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d6f6244423_0_276"/>
          <p:cNvSpPr txBox="1"/>
          <p:nvPr/>
        </p:nvSpPr>
        <p:spPr>
          <a:xfrm>
            <a:off x="5947175" y="2889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Recall = (TP)/(TP+FN)</a:t>
            </a:r>
            <a:endParaRPr b="1" i="0" sz="14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gd6f6244423_0_276"/>
          <p:cNvCxnSpPr/>
          <p:nvPr/>
        </p:nvCxnSpPr>
        <p:spPr>
          <a:xfrm>
            <a:off x="2680100" y="2330600"/>
            <a:ext cx="3068400" cy="0"/>
          </a:xfrm>
          <a:prstGeom prst="straightConnector1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gd6f6244423_0_276"/>
          <p:cNvCxnSpPr/>
          <p:nvPr/>
        </p:nvCxnSpPr>
        <p:spPr>
          <a:xfrm flipH="1">
            <a:off x="3386300" y="2087175"/>
            <a:ext cx="16500" cy="2453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4" name="Google Shape;364;gd6f6244423_0_276"/>
          <p:cNvSpPr txBox="1"/>
          <p:nvPr/>
        </p:nvSpPr>
        <p:spPr>
          <a:xfrm>
            <a:off x="5870975" y="3270650"/>
            <a:ext cx="2689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F1 = 2 *(Precision*Recall)/(Precision + Recall)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Kappa = (P(o)-P(e))/(1-P(e))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6f6244423_0_364"/>
          <p:cNvSpPr txBox="1"/>
          <p:nvPr>
            <p:ph type="title"/>
          </p:nvPr>
        </p:nvSpPr>
        <p:spPr>
          <a:xfrm>
            <a:off x="768900" y="978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2DC5FA"/>
                </a:solidFill>
              </a:rPr>
              <a:t>ADDITIONAL READING</a:t>
            </a:r>
            <a:r>
              <a:rPr lang="en"/>
              <a:t> </a:t>
            </a:r>
            <a:endParaRPr/>
          </a:p>
        </p:txBody>
      </p:sp>
      <p:sp>
        <p:nvSpPr>
          <p:cNvPr id="370" name="Google Shape;370;gd6f6244423_0_364"/>
          <p:cNvSpPr txBox="1"/>
          <p:nvPr>
            <p:ph idx="1" type="body"/>
          </p:nvPr>
        </p:nvSpPr>
        <p:spPr>
          <a:xfrm>
            <a:off x="921300" y="1762075"/>
            <a:ext cx="69078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Confusion matrix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Accuracy, precision, recall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